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56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png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30A15-8066-43E7-BDA3-FAB957367E05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00CA9-2AD2-46F3-BA35-2F40DF87A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1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00CA9-2AD2-46F3-BA35-2F40DF87AF7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56D3EDC-831F-4552-86F9-3CB28210D9A6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C92EED-9FE2-4D68-A3CB-1FDB634FC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0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0.png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4038600"/>
          </a:xfrm>
        </p:spPr>
        <p:txBody>
          <a:bodyPr>
            <a:normAutofit/>
          </a:bodyPr>
          <a:lstStyle/>
          <a:p>
            <a:r>
              <a:rPr lang="en-US" b="0" dirty="0"/>
              <a:t>COMPLEX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/>
              <a:t>Example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6.</a:t>
            </a:r>
          </a:p>
          <a:p>
            <a:pPr>
              <a:buNone/>
            </a:pPr>
            <a:r>
              <a:rPr lang="en-US" dirty="0"/>
              <a:t>Determine the complex </a:t>
            </a:r>
            <a:r>
              <a:rPr lang="en-US" dirty="0" smtClean="0"/>
              <a:t>function</a:t>
            </a:r>
            <a:r>
              <a:rPr lang="en-US" dirty="0" smtClean="0"/>
              <a:t>	</a:t>
            </a:r>
            <a:r>
              <a:rPr lang="mk-MK" dirty="0" smtClean="0"/>
              <a:t>,</a:t>
            </a:r>
            <a:r>
              <a:rPr lang="en-US" dirty="0" smtClean="0"/>
              <a:t>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  </a:t>
            </a:r>
            <a:r>
              <a:rPr lang="mk-MK" dirty="0" smtClean="0"/>
              <a:t>и  </a:t>
            </a:r>
          </a:p>
          <a:p>
            <a:pPr>
              <a:buNone/>
            </a:pPr>
            <a:r>
              <a:rPr lang="mk-MK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86400" y="2209800"/>
          <a:ext cx="533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3" imgW="355320" imgH="203040" progId="Equation.3">
                  <p:embed/>
                </p:oleObj>
              </mc:Choice>
              <mc:Fallback>
                <p:oleObj name="Equation" r:id="rId3" imgW="3553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09800"/>
                        <a:ext cx="5334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2666999"/>
          <a:ext cx="2057400" cy="355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5" imgW="1396800" imgH="241200" progId="Equation.3">
                  <p:embed/>
                </p:oleObj>
              </mc:Choice>
              <mc:Fallback>
                <p:oleObj name="Equation" r:id="rId5" imgW="13968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66999"/>
                        <a:ext cx="2057400" cy="3553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86200" y="2667000"/>
          <a:ext cx="1905000" cy="334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7" imgW="1155600" imgH="203040" progId="Equation.3">
                  <p:embed/>
                </p:oleObj>
              </mc:Choice>
              <mc:Fallback>
                <p:oleObj name="Equation" r:id="rId7" imgW="11556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667000"/>
                        <a:ext cx="1905000" cy="3349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199" y="2514600"/>
          <a:ext cx="628850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3" imgW="2489040" imgH="241200" progId="Equation.3">
                  <p:embed/>
                </p:oleObj>
              </mc:Choice>
              <mc:Fallback>
                <p:oleObj name="Equation" r:id="rId3" imgW="24890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514600"/>
                        <a:ext cx="628850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/>
              <a:t>Example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7.</a:t>
            </a:r>
          </a:p>
          <a:p>
            <a:pPr>
              <a:buNone/>
            </a:pPr>
            <a:r>
              <a:rPr lang="en-US" dirty="0"/>
              <a:t>Find the function </a:t>
            </a:r>
            <a:r>
              <a:rPr lang="en-US" dirty="0" smtClean="0"/>
              <a:t>	</a:t>
            </a:r>
            <a:r>
              <a:rPr lang="en-US" dirty="0" smtClean="0"/>
              <a:t>       </a:t>
            </a:r>
            <a:r>
              <a:rPr lang="en-US" dirty="0" smtClean="0"/>
              <a:t>if </a:t>
            </a:r>
            <a:r>
              <a:rPr lang="en-US" dirty="0"/>
              <a:t>it is given that </a:t>
            </a:r>
            <a:endParaRPr lang="mk-MK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mk-MK" dirty="0" smtClean="0"/>
              <a:t> </a:t>
            </a:r>
            <a:r>
              <a:rPr lang="en-US" dirty="0" smtClean="0"/>
              <a:t>     </a:t>
            </a:r>
            <a:r>
              <a:rPr lang="en-US" dirty="0" smtClean="0"/>
              <a:t>and</a:t>
            </a:r>
            <a:r>
              <a:rPr lang="mk-MK" dirty="0" smtClean="0"/>
              <a:t>  </a:t>
            </a:r>
            <a:endParaRPr lang="mk-MK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852670"/>
              </p:ext>
            </p:extLst>
          </p:nvPr>
        </p:nvGraphicFramePr>
        <p:xfrm>
          <a:off x="3276600" y="21844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3" imgW="152280" imgH="203040" progId="Equation.3">
                  <p:embed/>
                </p:oleObj>
              </mc:Choice>
              <mc:Fallback>
                <p:oleObj name="Equation" r:id="rId3" imgW="1522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184400"/>
                        <a:ext cx="30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2590800"/>
          <a:ext cx="1828800" cy="416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Equation" r:id="rId5" imgW="1002960" imgH="228600" progId="Equation.3">
                  <p:embed/>
                </p:oleObj>
              </mc:Choice>
              <mc:Fallback>
                <p:oleObj name="Equation" r:id="rId5" imgW="10029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1828800" cy="4166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81400" y="2590800"/>
          <a:ext cx="3276600" cy="460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7" imgW="1625400" imgH="228600" progId="Equation.3">
                  <p:embed/>
                </p:oleObj>
              </mc:Choice>
              <mc:Fallback>
                <p:oleObj name="Equation" r:id="rId7" imgW="1625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590800"/>
                        <a:ext cx="3276600" cy="460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599" y="1600200"/>
          <a:ext cx="715878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3" imgW="3238200" imgH="241200" progId="Equation.3">
                  <p:embed/>
                </p:oleObj>
              </mc:Choice>
              <mc:Fallback>
                <p:oleObj name="Equation" r:id="rId3" imgW="32382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1600200"/>
                        <a:ext cx="7158789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</a:t>
            </a:r>
          </a:p>
          <a:p>
            <a:pPr>
              <a:buNone/>
            </a:pPr>
            <a:r>
              <a:rPr lang="en-US" dirty="0"/>
              <a:t>The function</a:t>
            </a:r>
            <a:r>
              <a:rPr lang="mk-MK" dirty="0" smtClean="0">
                <a:solidFill>
                  <a:srgbClr val="002060"/>
                </a:solidFill>
              </a:rPr>
              <a:t>		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/>
              <a:t>is </a:t>
            </a:r>
            <a:r>
              <a:rPr lang="en-US" dirty="0" smtClean="0"/>
              <a:t>given</a:t>
            </a:r>
            <a:r>
              <a:rPr lang="mk-MK" dirty="0" smtClean="0">
                <a:solidFill>
                  <a:srgbClr val="002060"/>
                </a:solidFill>
              </a:rPr>
              <a:t>.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function</a:t>
            </a:r>
            <a:r>
              <a:rPr lang="mk-MK" dirty="0" smtClean="0">
                <a:solidFill>
                  <a:srgbClr val="002060"/>
                </a:solidFill>
              </a:rPr>
              <a:t>   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mk-MK" dirty="0" smtClean="0">
                <a:solidFill>
                  <a:srgbClr val="002060"/>
                </a:solidFill>
              </a:rPr>
              <a:t>   </a:t>
            </a:r>
            <a:r>
              <a:rPr lang="en-US" dirty="0"/>
              <a:t> </a:t>
            </a:r>
            <a:r>
              <a:rPr lang="en-US" dirty="0" smtClean="0"/>
              <a:t>   is </a:t>
            </a:r>
            <a:r>
              <a:rPr lang="en-US" dirty="0"/>
              <a:t>developed based on the functions</a:t>
            </a:r>
            <a:r>
              <a:rPr lang="mk-MK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		</a:t>
            </a:r>
            <a:r>
              <a:rPr lang="en-US" dirty="0" smtClean="0">
                <a:solidFill>
                  <a:srgbClr val="002060"/>
                </a:solidFill>
              </a:rPr>
              <a:t>and</a:t>
            </a:r>
            <a:r>
              <a:rPr lang="mk-MK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		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/>
              <a:t>In the function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mk-MK" dirty="0" smtClean="0">
                <a:solidFill>
                  <a:srgbClr val="002060"/>
                </a:solidFill>
              </a:rPr>
              <a:t>  </a:t>
            </a:r>
            <a:r>
              <a:rPr lang="en-US" dirty="0"/>
              <a:t>the argument x is converted with the </a:t>
            </a:r>
            <a:r>
              <a:rPr lang="en-US" dirty="0" smtClean="0"/>
              <a:t>term </a:t>
            </a:r>
            <a:r>
              <a:rPr lang="mk-MK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		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026476"/>
              </p:ext>
            </p:extLst>
          </p:nvPr>
        </p:nvGraphicFramePr>
        <p:xfrm>
          <a:off x="2667000" y="2011739"/>
          <a:ext cx="1295400" cy="618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4" imgW="850680" imgH="406080" progId="Equation.3">
                  <p:embed/>
                </p:oleObj>
              </mc:Choice>
              <mc:Fallback>
                <p:oleObj name="Equation" r:id="rId4" imgW="85068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011739"/>
                        <a:ext cx="1295400" cy="6186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309535"/>
              </p:ext>
            </p:extLst>
          </p:nvPr>
        </p:nvGraphicFramePr>
        <p:xfrm>
          <a:off x="2609850" y="2848241"/>
          <a:ext cx="1219200" cy="619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6" imgW="774360" imgH="393480" progId="Equation.3">
                  <p:embed/>
                </p:oleObj>
              </mc:Choice>
              <mc:Fallback>
                <p:oleObj name="Equation" r:id="rId6" imgW="7743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2848241"/>
                        <a:ext cx="1219200" cy="619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195333"/>
              </p:ext>
            </p:extLst>
          </p:nvPr>
        </p:nvGraphicFramePr>
        <p:xfrm>
          <a:off x="2933700" y="3583784"/>
          <a:ext cx="10287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8" imgW="774360" imgH="203040" progId="Equation.3">
                  <p:embed/>
                </p:oleObj>
              </mc:Choice>
              <mc:Fallback>
                <p:oleObj name="Equation" r:id="rId8" imgW="7743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3583784"/>
                        <a:ext cx="10287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56652"/>
              </p:ext>
            </p:extLst>
          </p:nvPr>
        </p:nvGraphicFramePr>
        <p:xfrm>
          <a:off x="4991100" y="3453747"/>
          <a:ext cx="838200" cy="564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10" imgW="583920" imgH="393480" progId="Equation.3">
                  <p:embed/>
                </p:oleObj>
              </mc:Choice>
              <mc:Fallback>
                <p:oleObj name="Equation" r:id="rId10" imgW="5839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3453747"/>
                        <a:ext cx="838200" cy="5648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667442"/>
              </p:ext>
            </p:extLst>
          </p:nvPr>
        </p:nvGraphicFramePr>
        <p:xfrm>
          <a:off x="2834640" y="4513381"/>
          <a:ext cx="533400" cy="697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12" imgW="330120" imgH="431640" progId="Equation.3">
                  <p:embed/>
                </p:oleObj>
              </mc:Choice>
              <mc:Fallback>
                <p:oleObj name="Equation" r:id="rId12" imgW="33012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4640" y="4513381"/>
                        <a:ext cx="533400" cy="6975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061588"/>
              </p:ext>
            </p:extLst>
          </p:nvPr>
        </p:nvGraphicFramePr>
        <p:xfrm>
          <a:off x="4846320" y="4877414"/>
          <a:ext cx="1371600" cy="359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14" imgW="774360" imgH="203040" progId="Equation.3">
                  <p:embed/>
                </p:oleObj>
              </mc:Choice>
              <mc:Fallback>
                <p:oleObj name="Equation" r:id="rId14" imgW="77436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320" y="4877414"/>
                        <a:ext cx="1371600" cy="359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316808"/>
              </p:ext>
            </p:extLst>
          </p:nvPr>
        </p:nvGraphicFramePr>
        <p:xfrm>
          <a:off x="1905000" y="5563377"/>
          <a:ext cx="378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16" imgW="1892160" imgH="419040" progId="Equation.3">
                  <p:embed/>
                </p:oleObj>
              </mc:Choice>
              <mc:Fallback>
                <p:oleObj name="Equation" r:id="rId16" imgW="1892160" imgH="419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563377"/>
                        <a:ext cx="3784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Definition</a:t>
            </a:r>
            <a:endParaRPr lang="mk-MK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   </a:t>
            </a:r>
            <a:r>
              <a:rPr lang="en-US" dirty="0"/>
              <a:t>Let the function </a:t>
            </a:r>
            <a:r>
              <a:rPr lang="en-US" dirty="0" smtClean="0"/>
              <a:t>    </a:t>
            </a:r>
            <a:r>
              <a:rPr lang="en-US" dirty="0"/>
              <a:t>be defined based on the domain </a:t>
            </a:r>
            <a:r>
              <a:rPr lang="en-US" dirty="0" smtClean="0"/>
              <a:t>      and </a:t>
            </a:r>
            <a:r>
              <a:rPr lang="en-US" dirty="0"/>
              <a:t>let it </a:t>
            </a:r>
            <a:r>
              <a:rPr lang="en-US" dirty="0" smtClean="0"/>
              <a:t>    be </a:t>
            </a:r>
            <a:r>
              <a:rPr lang="en-US" dirty="0"/>
              <a:t>defined on the domain </a:t>
            </a:r>
            <a:r>
              <a:rPr lang="en-US" dirty="0" smtClean="0"/>
              <a:t>    </a:t>
            </a:r>
            <a:r>
              <a:rPr lang="en-US" dirty="0"/>
              <a:t>in the following manner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Then</a:t>
            </a:r>
            <a:r>
              <a:rPr lang="en-US" dirty="0"/>
              <a:t>, based on the domain 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the complex function (composition) is defined from the function </a:t>
            </a:r>
            <a:r>
              <a:rPr lang="en-US" dirty="0" smtClean="0"/>
              <a:t>       and      which </a:t>
            </a:r>
            <a:r>
              <a:rPr lang="en-US" dirty="0"/>
              <a:t>we label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with </a:t>
            </a:r>
            <a:r>
              <a:rPr lang="en-US" dirty="0"/>
              <a:t>the following rule of companion </a:t>
            </a:r>
            <a:r>
              <a:rPr lang="en-US" dirty="0"/>
              <a:t/>
            </a:r>
            <a:br>
              <a:rPr lang="en-US" dirty="0"/>
            </a:br>
            <a:endParaRPr lang="en-US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832881"/>
              </p:ext>
            </p:extLst>
          </p:nvPr>
        </p:nvGraphicFramePr>
        <p:xfrm>
          <a:off x="2057400" y="1737139"/>
          <a:ext cx="368300" cy="320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3" imgW="291960" imgH="253800" progId="Equation.3">
                  <p:embed/>
                </p:oleObj>
              </mc:Choice>
              <mc:Fallback>
                <p:oleObj name="Equation" r:id="rId3" imgW="29196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737139"/>
                        <a:ext cx="368300" cy="3202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560241"/>
              </p:ext>
            </p:extLst>
          </p:nvPr>
        </p:nvGraphicFramePr>
        <p:xfrm>
          <a:off x="1943100" y="2097578"/>
          <a:ext cx="381000" cy="346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5" imgW="279360" imgH="253800" progId="Equation.3">
                  <p:embed/>
                </p:oleObj>
              </mc:Choice>
              <mc:Fallback>
                <p:oleObj name="Equation" r:id="rId5" imgW="2793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2097578"/>
                        <a:ext cx="381000" cy="346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594396"/>
              </p:ext>
            </p:extLst>
          </p:nvPr>
        </p:nvGraphicFramePr>
        <p:xfrm>
          <a:off x="2057400" y="2718021"/>
          <a:ext cx="251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7" imgW="1676160" imgH="304560" progId="Equation.3">
                  <p:embed/>
                </p:oleObj>
              </mc:Choice>
              <mc:Fallback>
                <p:oleObj name="Equation" r:id="rId7" imgW="167616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18021"/>
                        <a:ext cx="2514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754485"/>
              </p:ext>
            </p:extLst>
          </p:nvPr>
        </p:nvGraphicFramePr>
        <p:xfrm>
          <a:off x="5092064" y="3418367"/>
          <a:ext cx="438151" cy="38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9" imgW="291960" imgH="253800" progId="Equation.3">
                  <p:embed/>
                </p:oleObj>
              </mc:Choice>
              <mc:Fallback>
                <p:oleObj name="Equation" r:id="rId9" imgW="29196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064" y="3418367"/>
                        <a:ext cx="438151" cy="381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967484"/>
              </p:ext>
            </p:extLst>
          </p:nvPr>
        </p:nvGraphicFramePr>
        <p:xfrm>
          <a:off x="3314700" y="1323339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11" imgW="152280" imgH="203040" progId="Equation.3">
                  <p:embed/>
                </p:oleObj>
              </mc:Choice>
              <mc:Fallback>
                <p:oleObj name="Equation" r:id="rId11" imgW="1522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1323339"/>
                        <a:ext cx="304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834091"/>
              </p:ext>
            </p:extLst>
          </p:nvPr>
        </p:nvGraphicFramePr>
        <p:xfrm>
          <a:off x="4046220" y="1683328"/>
          <a:ext cx="316522" cy="374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13" imgW="139680" imgH="164880" progId="Equation.3">
                  <p:embed/>
                </p:oleObj>
              </mc:Choice>
              <mc:Fallback>
                <p:oleObj name="Equation" r:id="rId13" imgW="13968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220" y="1683328"/>
                        <a:ext cx="316522" cy="374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375465"/>
              </p:ext>
            </p:extLst>
          </p:nvPr>
        </p:nvGraphicFramePr>
        <p:xfrm>
          <a:off x="2273300" y="4315229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15" imgW="152280" imgH="203040" progId="Equation.3">
                  <p:embed/>
                </p:oleObj>
              </mc:Choice>
              <mc:Fallback>
                <p:oleObj name="Equation" r:id="rId15" imgW="15228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4315229"/>
                        <a:ext cx="304800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256932"/>
              </p:ext>
            </p:extLst>
          </p:nvPr>
        </p:nvGraphicFramePr>
        <p:xfrm>
          <a:off x="3569970" y="4300663"/>
          <a:ext cx="304800" cy="360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17" imgW="139680" imgH="164880" progId="Equation.3">
                  <p:embed/>
                </p:oleObj>
              </mc:Choice>
              <mc:Fallback>
                <p:oleObj name="Equation" r:id="rId17" imgW="139680" imgH="1648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9970" y="4300663"/>
                        <a:ext cx="304800" cy="3602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84329"/>
              </p:ext>
            </p:extLst>
          </p:nvPr>
        </p:nvGraphicFramePr>
        <p:xfrm>
          <a:off x="6477000" y="4300663"/>
          <a:ext cx="685800" cy="391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9" imgW="355320" imgH="203040" progId="Equation.3">
                  <p:embed/>
                </p:oleObj>
              </mc:Choice>
              <mc:Fallback>
                <p:oleObj name="Equation" r:id="rId19" imgW="35532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300663"/>
                        <a:ext cx="685800" cy="3918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06346"/>
              </p:ext>
            </p:extLst>
          </p:nvPr>
        </p:nvGraphicFramePr>
        <p:xfrm>
          <a:off x="2030730" y="5572289"/>
          <a:ext cx="317754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21" imgW="1765080" imgH="253800" progId="Equation.3">
                  <p:embed/>
                </p:oleObj>
              </mc:Choice>
              <mc:Fallback>
                <p:oleObj name="Equation" r:id="rId21" imgW="1765080" imgH="253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730" y="5572289"/>
                        <a:ext cx="317754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composition of the functions f and g is usually shown with the following scheme</a:t>
            </a:r>
            <a:endParaRPr lang="en-US" i="1" dirty="0">
              <a:solidFill>
                <a:srgbClr val="002060"/>
              </a:solidFill>
            </a:endParaRP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/>
              <a:t>			</a:t>
            </a:r>
          </a:p>
          <a:p>
            <a:pPr>
              <a:buNone/>
            </a:pPr>
            <a:r>
              <a:rPr lang="mk-MK" dirty="0" smtClean="0"/>
              <a:t>			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2362200" y="3352800"/>
            <a:ext cx="2209800" cy="2286000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54864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x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866900" y="4229100"/>
            <a:ext cx="19050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0"/>
          </p:cNvCxnSpPr>
          <p:nvPr/>
        </p:nvCxnSpPr>
        <p:spPr>
          <a:xfrm rot="16200000" flipH="1">
            <a:off x="2990850" y="3829050"/>
            <a:ext cx="1905000" cy="952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</p:cNvCxnSpPr>
          <p:nvPr/>
        </p:nvCxnSpPr>
        <p:spPr>
          <a:xfrm rot="16200000" flipH="1">
            <a:off x="3276600" y="4724400"/>
            <a:ext cx="1588" cy="1828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14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76800" y="5562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h(x)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410200" y="5715000"/>
          <a:ext cx="127000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126720" imgH="114120" progId="Equation.3">
                  <p:embed/>
                </p:oleObj>
              </mc:Choice>
              <mc:Fallback>
                <p:oleObj name="Equation" r:id="rId3" imgW="126720" imgH="11412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715000"/>
                        <a:ext cx="127000" cy="11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486400" y="55626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g(f(x))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4419600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38600" y="4343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5638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2390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/>
              <a:t>Example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</a:t>
            </a:r>
          </a:p>
          <a:p>
            <a:pPr>
              <a:buNone/>
            </a:pPr>
            <a:r>
              <a:rPr lang="en-US" dirty="0"/>
              <a:t>Determine the complex function</a:t>
            </a:r>
            <a:r>
              <a:rPr lang="en-US" dirty="0" smtClean="0"/>
              <a:t>	 </a:t>
            </a:r>
            <a:r>
              <a:rPr lang="mk-MK" dirty="0" smtClean="0"/>
              <a:t>и </a:t>
            </a: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If </a:t>
            </a:r>
            <a:r>
              <a:rPr lang="mk-MK" dirty="0" smtClean="0"/>
              <a:t> </a:t>
            </a:r>
            <a:r>
              <a:rPr lang="en-US" dirty="0" smtClean="0"/>
              <a:t>                      a</a:t>
            </a:r>
            <a:r>
              <a:rPr lang="en-US" dirty="0" smtClean="0"/>
              <a:t>nd</a:t>
            </a:r>
            <a:r>
              <a:rPr lang="mk-MK" dirty="0" smtClean="0"/>
              <a:t>   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r>
              <a:rPr lang="en-US" dirty="0"/>
              <a:t>Solution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002060"/>
                </a:solidFill>
              </a:rPr>
              <a:t>							</a:t>
            </a:r>
            <a:endParaRPr lang="mk-MK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/>
              <a:t>Example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</a:t>
            </a:r>
            <a:endParaRPr lang="mk-MK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/>
              <a:t>Determine the complex function</a:t>
            </a:r>
            <a:r>
              <a:rPr lang="en-US" dirty="0" smtClean="0"/>
              <a:t>	</a:t>
            </a:r>
            <a:r>
              <a:rPr lang="en-US" dirty="0" smtClean="0"/>
              <a:t>,</a:t>
            </a:r>
            <a:r>
              <a:rPr lang="en-US" dirty="0" smtClean="0"/>
              <a:t>if</a:t>
            </a:r>
            <a:endParaRPr lang="mk-MK" dirty="0" smtClean="0"/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		          </a:t>
            </a:r>
            <a:r>
              <a:rPr lang="en-US" dirty="0" smtClean="0">
                <a:solidFill>
                  <a:srgbClr val="002060"/>
                </a:solidFill>
              </a:rPr>
              <a:t>and</a:t>
            </a:r>
            <a:r>
              <a:rPr lang="mk-MK" dirty="0" smtClean="0"/>
              <a:t>  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</a:rPr>
              <a:t>		</a:t>
            </a:r>
          </a:p>
          <a:p>
            <a:pPr>
              <a:buNone/>
            </a:pPr>
            <a:endParaRPr lang="mk-MK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mk-MK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mk-MK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71888" y="2528888"/>
          <a:ext cx="1800225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Bitmap Image" r:id="rId3" imgW="1800476" imgH="1800476" progId="PBrush">
                  <p:embed/>
                </p:oleObj>
              </mc:Choice>
              <mc:Fallback>
                <p:oleObj name="Bitmap Image" r:id="rId3" imgW="1800476" imgH="1800476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2528888"/>
                        <a:ext cx="1800225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0" y="2133601"/>
          <a:ext cx="666749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5" imgW="355320" imgH="203040" progId="Equation.3">
                  <p:embed/>
                </p:oleObj>
              </mc:Choice>
              <mc:Fallback>
                <p:oleObj name="Equation" r:id="rId5" imgW="3553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133601"/>
                        <a:ext cx="666749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470467"/>
              </p:ext>
            </p:extLst>
          </p:nvPr>
        </p:nvGraphicFramePr>
        <p:xfrm>
          <a:off x="852845" y="2607577"/>
          <a:ext cx="2133600" cy="345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7" imgW="1155600" imgH="203040" progId="Equation.3">
                  <p:embed/>
                </p:oleObj>
              </mc:Choice>
              <mc:Fallback>
                <p:oleObj name="Equation" r:id="rId7" imgW="11556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845" y="2607577"/>
                        <a:ext cx="2133600" cy="3451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158783"/>
              </p:ext>
            </p:extLst>
          </p:nvPr>
        </p:nvGraphicFramePr>
        <p:xfrm>
          <a:off x="4434602" y="2554243"/>
          <a:ext cx="2286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9" imgW="1218960" imgH="203040" progId="Equation.3">
                  <p:embed/>
                </p:oleObj>
              </mc:Choice>
              <mc:Fallback>
                <p:oleObj name="Equation" r:id="rId9" imgW="12189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4602" y="2554243"/>
                        <a:ext cx="2286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1000" y="3429000"/>
          <a:ext cx="6858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11" imgW="4000320" imgH="203040" progId="Equation.3">
                  <p:embed/>
                </p:oleObj>
              </mc:Choice>
              <mc:Fallback>
                <p:oleObj name="Equation" r:id="rId11" imgW="400032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429000"/>
                        <a:ext cx="6858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334000" y="4724400"/>
          <a:ext cx="533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13" imgW="355320" imgH="203040" progId="Equation.3">
                  <p:embed/>
                </p:oleObj>
              </mc:Choice>
              <mc:Fallback>
                <p:oleObj name="Equation" r:id="rId13" imgW="35532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724400"/>
                        <a:ext cx="5334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371600" y="5105400"/>
          <a:ext cx="1752600" cy="361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15" imgW="1231560" imgH="203040" progId="Equation.3">
                  <p:embed/>
                </p:oleObj>
              </mc:Choice>
              <mc:Fallback>
                <p:oleObj name="Equation" r:id="rId15" imgW="123156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105400"/>
                        <a:ext cx="1752600" cy="3613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962400" y="5105400"/>
          <a:ext cx="19050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17" imgW="1218960" imgH="203040" progId="Equation.3">
                  <p:embed/>
                </p:oleObj>
              </mc:Choice>
              <mc:Fallback>
                <p:oleObj name="Equation" r:id="rId17" imgW="121896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105400"/>
                        <a:ext cx="19050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33400" y="5791200"/>
          <a:ext cx="7162800" cy="33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19" imgW="4330440" imgH="203040" progId="Equation.3">
                  <p:embed/>
                </p:oleObj>
              </mc:Choice>
              <mc:Fallback>
                <p:oleObj name="Equation" r:id="rId19" imgW="4330440" imgH="2030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791200"/>
                        <a:ext cx="7162800" cy="336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5410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Solution</a:t>
            </a:r>
            <a:r>
              <a:rPr lang="en-US" sz="2600" dirty="0" smtClean="0"/>
              <a:t>:</a:t>
            </a:r>
            <a:endParaRPr lang="en-US" sz="26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400800" y="2209800"/>
          <a:ext cx="609600" cy="348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21" imgW="355320" imgH="203040" progId="Equation.3">
                  <p:embed/>
                </p:oleObj>
              </mc:Choice>
              <mc:Fallback>
                <p:oleObj name="Equation" r:id="rId21" imgW="35532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209800"/>
                        <a:ext cx="609600" cy="3483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81000" y="3886200"/>
          <a:ext cx="6172200" cy="38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23" imgW="3225600" imgH="203040" progId="Equation.3">
                  <p:embed/>
                </p:oleObj>
              </mc:Choice>
              <mc:Fallback>
                <p:oleObj name="Equation" r:id="rId23" imgW="322560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86200"/>
                        <a:ext cx="6172200" cy="38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/>
              <a:t>Example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</a:t>
            </a:r>
          </a:p>
          <a:p>
            <a:pPr>
              <a:buNone/>
            </a:pPr>
            <a:r>
              <a:rPr lang="en-US" dirty="0"/>
              <a:t>Determine the complex </a:t>
            </a:r>
            <a:r>
              <a:rPr lang="en-US" dirty="0" smtClean="0"/>
              <a:t>function</a:t>
            </a:r>
            <a:r>
              <a:rPr lang="en-US" dirty="0" smtClean="0"/>
              <a:t>	</a:t>
            </a:r>
            <a:r>
              <a:rPr lang="mk-MK" dirty="0" smtClean="0"/>
              <a:t> </a:t>
            </a:r>
            <a:r>
              <a:rPr lang="en-US" dirty="0" smtClean="0"/>
              <a:t>,</a:t>
            </a:r>
            <a:r>
              <a:rPr lang="en-US" dirty="0" smtClean="0"/>
              <a:t>if</a:t>
            </a:r>
            <a:endParaRPr lang="mk-MK" dirty="0" smtClean="0"/>
          </a:p>
          <a:p>
            <a:pPr>
              <a:buNone/>
            </a:pPr>
            <a:r>
              <a:rPr lang="en-US" dirty="0" smtClean="0"/>
              <a:t>			 </a:t>
            </a:r>
            <a:r>
              <a:rPr lang="mk-MK" dirty="0" smtClean="0"/>
              <a:t>               </a:t>
            </a:r>
            <a:r>
              <a:rPr lang="en-US" dirty="0" smtClean="0"/>
              <a:t>  </a:t>
            </a:r>
            <a:r>
              <a:rPr lang="mk-MK" dirty="0" smtClean="0"/>
              <a:t>и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10200" y="2209800"/>
          <a:ext cx="609600" cy="348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3" imgW="355320" imgH="203040" progId="Equation.3">
                  <p:embed/>
                </p:oleObj>
              </mc:Choice>
              <mc:Fallback>
                <p:oleObj name="Equation" r:id="rId3" imgW="3553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209800"/>
                        <a:ext cx="609600" cy="3483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2590800"/>
          <a:ext cx="3200400" cy="570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5" imgW="1587240" imgH="393480" progId="Equation.3">
                  <p:embed/>
                </p:oleObj>
              </mc:Choice>
              <mc:Fallback>
                <p:oleObj name="Equation" r:id="rId5" imgW="15872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90800"/>
                        <a:ext cx="3200400" cy="5701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95800" y="2590800"/>
          <a:ext cx="2590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7" imgW="1218960" imgH="203040" progId="Equation.3">
                  <p:embed/>
                </p:oleObj>
              </mc:Choice>
              <mc:Fallback>
                <p:oleObj name="Equation" r:id="rId7" imgW="12189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90800"/>
                        <a:ext cx="2590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438400"/>
          <a:ext cx="6732639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3162240" imgH="393480" progId="Equation.3">
                  <p:embed/>
                </p:oleObj>
              </mc:Choice>
              <mc:Fallback>
                <p:oleObj name="Equation" r:id="rId3" imgW="31622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438400"/>
                        <a:ext cx="6732639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en-US" dirty="0"/>
              <a:t>Example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mk-M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5.</a:t>
            </a:r>
          </a:p>
          <a:p>
            <a:pPr>
              <a:buNone/>
            </a:pPr>
            <a:r>
              <a:rPr lang="en-US" dirty="0"/>
              <a:t>Determine the complex </a:t>
            </a:r>
            <a:r>
              <a:rPr lang="en-US" dirty="0" smtClean="0"/>
              <a:t>function</a:t>
            </a:r>
            <a:r>
              <a:rPr lang="en-US" dirty="0" smtClean="0"/>
              <a:t>	</a:t>
            </a:r>
            <a:r>
              <a:rPr lang="mk-MK" dirty="0" smtClean="0"/>
              <a:t> </a:t>
            </a:r>
            <a:r>
              <a:rPr lang="en-US" dirty="0" smtClean="0"/>
              <a:t>,</a:t>
            </a:r>
            <a:r>
              <a:rPr lang="en-US" dirty="0" smtClean="0"/>
              <a:t>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      </a:t>
            </a:r>
            <a:r>
              <a:rPr lang="mk-MK" dirty="0" smtClean="0"/>
              <a:t>и   </a:t>
            </a: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86400" y="2209799"/>
          <a:ext cx="609600" cy="348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3" imgW="355320" imgH="203040" progId="Equation.3">
                  <p:embed/>
                </p:oleObj>
              </mc:Choice>
              <mc:Fallback>
                <p:oleObj name="Equation" r:id="rId3" imgW="3553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09799"/>
                        <a:ext cx="609600" cy="3483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2667000"/>
          <a:ext cx="2209800" cy="364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5" imgW="1231560" imgH="203040" progId="Equation.3">
                  <p:embed/>
                </p:oleObj>
              </mc:Choice>
              <mc:Fallback>
                <p:oleObj name="Equation" r:id="rId5" imgW="12315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2209800" cy="364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0" y="2590800"/>
          <a:ext cx="226422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7" imgW="1320480" imgH="266400" progId="Equation.3">
                  <p:embed/>
                </p:oleObj>
              </mc:Choice>
              <mc:Fallback>
                <p:oleObj name="Equation" r:id="rId7" imgW="132048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90800"/>
                        <a:ext cx="226422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199" y="2743200"/>
          <a:ext cx="679565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4152600" imgH="279360" progId="Equation.3">
                  <p:embed/>
                </p:oleObj>
              </mc:Choice>
              <mc:Fallback>
                <p:oleObj name="Equation" r:id="rId3" imgW="415260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2743200"/>
                        <a:ext cx="679565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470</TotalTime>
  <Words>97</Words>
  <Application>Microsoft Office PowerPoint</Application>
  <PresentationFormat>On-screen Show (4:3)</PresentationFormat>
  <Paragraphs>57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Trebuchet MS</vt:lpstr>
      <vt:lpstr>Wingdings</vt:lpstr>
      <vt:lpstr>Wingdings 2</vt:lpstr>
      <vt:lpstr>Opulent</vt:lpstr>
      <vt:lpstr>Equation</vt:lpstr>
      <vt:lpstr>Bitmap Image</vt:lpstr>
      <vt:lpstr>Microsoft Equation 3.0</vt:lpstr>
      <vt:lpstr>COMPLEX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И ГРАНИЧНИ ВРЕДНОСТИ НА ФУНКЦИИ</dc:title>
  <dc:creator>David</dc:creator>
  <cp:lastModifiedBy>Bibe</cp:lastModifiedBy>
  <cp:revision>53</cp:revision>
  <dcterms:created xsi:type="dcterms:W3CDTF">2013-11-11T21:25:35Z</dcterms:created>
  <dcterms:modified xsi:type="dcterms:W3CDTF">2017-05-21T20:00:58Z</dcterms:modified>
</cp:coreProperties>
</file>